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5" r:id="rId11"/>
    <p:sldId id="268" r:id="rId12"/>
    <p:sldId id="264" r:id="rId13"/>
    <p:sldId id="266" r:id="rId14"/>
    <p:sldId id="272" r:id="rId15"/>
    <p:sldId id="267"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12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31B26F5-FDE8-4E1E-9C5D-9FC163725462}"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1B26F5-FDE8-4E1E-9C5D-9FC163725462}"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1B26F5-FDE8-4E1E-9C5D-9FC163725462}"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31B26F5-FDE8-4E1E-9C5D-9FC163725462}"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31B26F5-FDE8-4E1E-9C5D-9FC163725462}"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31B26F5-FDE8-4E1E-9C5D-9FC163725462}"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31B26F5-FDE8-4E1E-9C5D-9FC163725462}"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31B26F5-FDE8-4E1E-9C5D-9FC163725462}"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1B26F5-FDE8-4E1E-9C5D-9FC163725462}"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31B26F5-FDE8-4E1E-9C5D-9FC163725462}"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31B26F5-FDE8-4E1E-9C5D-9FC163725462}"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7A48030-7639-4806-B72D-A30ED67A1D1E}"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1B26F5-FDE8-4E1E-9C5D-9FC163725462}" type="datetimeFigureOut">
              <a:rPr lang="fr-FR" smtClean="0"/>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A48030-7639-4806-B72D-A30ED67A1D1E}"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Ecole Decroly</a:t>
            </a:r>
            <a:endParaRPr lang="fr-FR" dirty="0"/>
          </a:p>
        </p:txBody>
      </p:sp>
      <p:sp>
        <p:nvSpPr>
          <p:cNvPr id="3" name="Sous-titre 2"/>
          <p:cNvSpPr>
            <a:spLocks noGrp="1"/>
          </p:cNvSpPr>
          <p:nvPr>
            <p:ph type="subTitle" idx="1"/>
          </p:nvPr>
        </p:nvSpPr>
        <p:spPr/>
        <p:txBody>
          <a:bodyPr/>
          <a:lstStyle/>
          <a:p>
            <a:r>
              <a:rPr lang="fr-FR" dirty="0" smtClean="0"/>
              <a:t>Projet cuisine durable et gestion des déchets</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548680"/>
            <a:ext cx="8229600" cy="4525963"/>
          </a:xfrm>
        </p:spPr>
        <p:txBody>
          <a:bodyPr/>
          <a:lstStyle/>
          <a:p>
            <a:pPr>
              <a:buNone/>
            </a:pPr>
            <a:r>
              <a:rPr lang="fr-FR" dirty="0" smtClean="0"/>
              <a:t> </a:t>
            </a:r>
            <a:r>
              <a:rPr lang="fr-FR" sz="2400" dirty="0" smtClean="0">
                <a:latin typeface="Times New Roman" pitchFamily="18" charset="0"/>
                <a:cs typeface="Times New Roman" pitchFamily="18" charset="0"/>
              </a:rPr>
              <a:t>Remarques</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Une formation sur le fonctionnement d’un compost est donnée à chacune des classes afin d’assurer un bon fonctionnement.</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Au bout de l’année, le compost récolté sert à amender les potagers tenus par d’autres classes.</a:t>
            </a:r>
            <a:endParaRPr lang="fr-FR" sz="2400" dirty="0">
              <a:latin typeface="Times New Roman" pitchFamily="18" charset="0"/>
              <a:cs typeface="Times New Roman" pitchFamily="18" charset="0"/>
            </a:endParaRPr>
          </a:p>
        </p:txBody>
      </p:sp>
      <p:pic>
        <p:nvPicPr>
          <p:cNvPr id="4" name="Image 3" descr="photo2.JPG"/>
          <p:cNvPicPr>
            <a:picLocks noChangeAspect="1"/>
          </p:cNvPicPr>
          <p:nvPr/>
        </p:nvPicPr>
        <p:blipFill>
          <a:blip r:embed="rId1" cstate="print"/>
          <a:stretch>
            <a:fillRect/>
          </a:stretch>
        </p:blipFill>
        <p:spPr>
          <a:xfrm rot="5400000">
            <a:off x="2943333" y="3617507"/>
            <a:ext cx="3196289" cy="238722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None/>
            </a:pPr>
            <a:r>
              <a:rPr lang="fr-FR" dirty="0" smtClean="0"/>
              <a:t> </a:t>
            </a:r>
            <a:r>
              <a:rPr lang="fr-FR" sz="2800" dirty="0" smtClean="0"/>
              <a:t>2</a:t>
            </a:r>
            <a:r>
              <a:rPr lang="fr-FR" sz="2400" dirty="0" smtClean="0">
                <a:latin typeface="Times New Roman" pitchFamily="18" charset="0"/>
                <a:cs typeface="Times New Roman" pitchFamily="18" charset="0"/>
              </a:rPr>
              <a:t>)   Le calcul des déchets des produits cuisinés</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Il faut à ce niveau avoir une comptabilité exemplaire des besoins  afin d’avoir un juste équilibre entre la quantité demandé et celle utilisée. Il faut donc des repas réservés à l’avance et une communication stricte entre l’économat et la cuisine.</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Il faut avoir également une réflexion sur la possibilité de redistribuer les aliments non amenés en salle. </a:t>
            </a:r>
            <a:endParaRPr lang="fr-FR" sz="2400" dirty="0" smtClean="0">
              <a:latin typeface="Times New Roman" pitchFamily="18" charset="0"/>
              <a:cs typeface="Times New Roman" pitchFamily="18" charset="0"/>
            </a:endParaRPr>
          </a:p>
          <a:p>
            <a:pPr lvl="0">
              <a:buNone/>
            </a:pP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dirty="0" smtClean="0"/>
              <a:t> 3) Calcul des déchets assiettes </a:t>
            </a:r>
            <a:br>
              <a:rPr lang="fr-FR" dirty="0" smtClean="0"/>
            </a:br>
            <a:endParaRPr lang="fr-FR" dirty="0"/>
          </a:p>
        </p:txBody>
      </p:sp>
      <p:sp>
        <p:nvSpPr>
          <p:cNvPr id="3" name="Espace réservé du contenu 2"/>
          <p:cNvSpPr>
            <a:spLocks noGrp="1"/>
          </p:cNvSpPr>
          <p:nvPr>
            <p:ph idx="1"/>
          </p:nvPr>
        </p:nvSpPr>
        <p:spPr>
          <a:xfrm>
            <a:off x="457200" y="1412776"/>
            <a:ext cx="8229600" cy="4713387"/>
          </a:xfrm>
        </p:spPr>
        <p:txBody>
          <a:bodyPr>
            <a:normAutofit fontScale="92500" lnSpcReduction="20000"/>
          </a:bodyPr>
          <a:lstStyle/>
          <a:p>
            <a:pPr lvl="0">
              <a:buNone/>
            </a:pPr>
            <a:r>
              <a:rPr lang="fr-FR" sz="2600" dirty="0" smtClean="0">
                <a:latin typeface="Times New Roman" pitchFamily="18" charset="0"/>
                <a:cs typeface="Times New Roman" pitchFamily="18" charset="0"/>
              </a:rPr>
              <a:t>Cette démarche peut être un réel projet pédagogique avec de multiples possibilités d’exploitation en mathématiques, en géographie, en histoire.</a:t>
            </a:r>
            <a:endParaRPr lang="fr-FR" sz="2600" dirty="0" smtClean="0">
              <a:latin typeface="Times New Roman" pitchFamily="18" charset="0"/>
              <a:cs typeface="Times New Roman" pitchFamily="18" charset="0"/>
            </a:endParaRPr>
          </a:p>
          <a:p>
            <a:pPr>
              <a:buNone/>
            </a:pPr>
            <a:r>
              <a:rPr lang="fr-FR" sz="2600" dirty="0" smtClean="0">
                <a:latin typeface="Times New Roman" pitchFamily="18" charset="0"/>
                <a:cs typeface="Times New Roman" pitchFamily="18" charset="0"/>
              </a:rPr>
              <a:t>         Il permet de façon très rapide de diminuer la quantité de déchets et de motiver chacun à modifier ses quantités alimentaires.</a:t>
            </a:r>
            <a:endParaRPr lang="fr-FR" sz="2600" dirty="0" smtClean="0">
              <a:latin typeface="Times New Roman" pitchFamily="18" charset="0"/>
              <a:cs typeface="Times New Roman" pitchFamily="18" charset="0"/>
            </a:endParaRPr>
          </a:p>
          <a:p>
            <a:pPr>
              <a:buNone/>
            </a:pPr>
            <a:r>
              <a:rPr lang="fr-FR" sz="2600" dirty="0" smtClean="0">
                <a:latin typeface="Times New Roman" pitchFamily="18" charset="0"/>
                <a:cs typeface="Times New Roman" pitchFamily="18" charset="0"/>
              </a:rPr>
              <a:t>         Nous avons en moyenne grâce à ce système 10gr de déchets par assiette.</a:t>
            </a:r>
            <a:endParaRPr lang="fr-FR" sz="2600" dirty="0" smtClean="0">
              <a:latin typeface="Times New Roman" pitchFamily="18" charset="0"/>
              <a:cs typeface="Times New Roman" pitchFamily="18" charset="0"/>
            </a:endParaRPr>
          </a:p>
          <a:p>
            <a:pPr>
              <a:buNone/>
            </a:pPr>
            <a:r>
              <a:rPr lang="fr-FR" dirty="0" smtClean="0"/>
              <a:t>                                        </a:t>
            </a:r>
            <a:endParaRPr lang="fr-FR" dirty="0" smtClean="0"/>
          </a:p>
          <a:p>
            <a:pPr>
              <a:buNone/>
            </a:pPr>
            <a:endParaRPr lang="fr-FR" dirty="0"/>
          </a:p>
          <a:p>
            <a:pPr>
              <a:buNone/>
            </a:pPr>
            <a:endParaRPr lang="fr-FR" dirty="0" smtClean="0"/>
          </a:p>
          <a:p>
            <a:pPr>
              <a:buNone/>
            </a:pPr>
            <a:r>
              <a:rPr lang="fr-FR" dirty="0" smtClean="0"/>
              <a:t>               </a:t>
            </a:r>
            <a:endParaRPr lang="fr-FR" dirty="0" smtClean="0"/>
          </a:p>
          <a:p>
            <a:pPr>
              <a:buNone/>
            </a:pPr>
            <a:endParaRPr lang="fr-FR" dirty="0"/>
          </a:p>
          <a:p>
            <a:pPr>
              <a:buNone/>
            </a:pPr>
            <a:endParaRPr lang="fr-FR" dirty="0" smtClean="0"/>
          </a:p>
          <a:p>
            <a:pPr>
              <a:buNone/>
            </a:pPr>
            <a:endParaRPr lang="fr-FR" dirty="0"/>
          </a:p>
        </p:txBody>
      </p:sp>
      <p:pic>
        <p:nvPicPr>
          <p:cNvPr id="4" name="Image 3" descr="peser dechet.jpg"/>
          <p:cNvPicPr>
            <a:picLocks noChangeAspect="1"/>
          </p:cNvPicPr>
          <p:nvPr/>
        </p:nvPicPr>
        <p:blipFill>
          <a:blip r:embed="rId1" cstate="print"/>
          <a:stretch>
            <a:fillRect/>
          </a:stretch>
        </p:blipFill>
        <p:spPr>
          <a:xfrm>
            <a:off x="1115616" y="4293096"/>
            <a:ext cx="1967880" cy="1967880"/>
          </a:xfrm>
          <a:prstGeom prst="rect">
            <a:avLst/>
          </a:prstGeom>
        </p:spPr>
      </p:pic>
      <p:pic>
        <p:nvPicPr>
          <p:cNvPr id="5" name="Image 4" descr="communication dechet.jpg"/>
          <p:cNvPicPr>
            <a:picLocks noChangeAspect="1"/>
          </p:cNvPicPr>
          <p:nvPr/>
        </p:nvPicPr>
        <p:blipFill>
          <a:blip r:embed="rId2" cstate="print"/>
          <a:stretch>
            <a:fillRect/>
          </a:stretch>
        </p:blipFill>
        <p:spPr>
          <a:xfrm>
            <a:off x="4644008" y="4149080"/>
            <a:ext cx="2111896" cy="2111896"/>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r>
              <a:rPr lang="fr-FR" altLang="en-US"/>
              <a:t>le label good food</a:t>
            </a:r>
            <a:endParaRPr lang="fr-FR" altLang="en-US"/>
          </a:p>
        </p:txBody>
      </p:sp>
      <p:sp>
        <p:nvSpPr>
          <p:cNvPr id="3" name="Espace réservé du contenu 2"/>
          <p:cNvSpPr>
            <a:spLocks noGrp="1"/>
          </p:cNvSpPr>
          <p:nvPr>
            <p:ph idx="1"/>
          </p:nvPr>
        </p:nvSpPr>
        <p:spPr>
          <a:xfrm>
            <a:off x="457200" y="1600200"/>
            <a:ext cx="8229600" cy="4718050"/>
          </a:xfrm>
        </p:spPr>
        <p:txBody>
          <a:bodyPr>
            <a:normAutofit fontScale="25000"/>
          </a:bodyPr>
          <a:p>
            <a:r>
              <a:rPr lang="fr-FR" altLang="en-US"/>
              <a:t>Label Cantine Good Food</a:t>
            </a:r>
            <a:endParaRPr lang="fr-FR" altLang="en-US"/>
          </a:p>
          <a:p>
            <a:endParaRPr lang="fr-FR" altLang="en-US"/>
          </a:p>
          <a:p>
            <a:r>
              <a:rPr lang="fr-FR" altLang="en-US"/>
              <a:t>Le label Cantine Good Food donne de la visibilité aux restaurants de collectivité engagés pour l’alimentation durable, pour soutenir leur engagement et pour guider les consommateurs dans leur choix.</a:t>
            </a:r>
            <a:endParaRPr lang="fr-FR" altLang="en-US"/>
          </a:p>
          <a:p>
            <a:endParaRPr lang="fr-FR" altLang="en-US"/>
          </a:p>
          <a:p>
            <a:r>
              <a:rPr lang="fr-FR" altLang="en-US"/>
              <a:t>Objectif</a:t>
            </a:r>
            <a:endParaRPr lang="fr-FR" altLang="en-US"/>
          </a:p>
          <a:p>
            <a:endParaRPr lang="fr-FR" altLang="en-US"/>
          </a:p>
          <a:p>
            <a:r>
              <a:rPr lang="fr-FR" altLang="en-US"/>
              <a:t>Depuis une dizaine d’années, de nombreux restaurants de collectivité ont choisi la voie de l’alimentation saine et durable, en proposant par exemple des produits de saison et des plats végétariens à leur clientèle, en luttant contre le gaspillage, etc. Pour valoriser leurs efforts et encourager les consommateurs à les soutenir, Bruxelles Environnement a créé un label qui donne une information claire sur leur niveau d’engagement.</a:t>
            </a:r>
            <a:endParaRPr lang="fr-FR" altLang="en-US"/>
          </a:p>
          <a:p>
            <a:endParaRPr lang="fr-FR" altLang="en-US"/>
          </a:p>
          <a:p>
            <a:r>
              <a:rPr lang="fr-FR" altLang="en-US"/>
              <a:t>Resumé</a:t>
            </a:r>
            <a:endParaRPr lang="fr-FR" altLang="en-US"/>
          </a:p>
          <a:p>
            <a:endParaRPr lang="fr-FR" altLang="en-US"/>
          </a:p>
          <a:p>
            <a:r>
              <a:rPr lang="fr-FR" altLang="en-US"/>
              <a:t>Le label se compose de trois niveaux symbolisés par des fourchettes.</a:t>
            </a:r>
            <a:endParaRPr lang="fr-FR" altLang="en-US"/>
          </a:p>
          <a:p>
            <a:endParaRPr lang="fr-FR" altLang="en-US"/>
          </a:p>
          <a:p>
            <a:r>
              <a:rPr lang="fr-FR" altLang="en-US"/>
              <a:t>Pour obtenir le label et la première fourchette, le restaurant de collectivité doit remplir six  critères obligatoires touchant aux principaux axes de l’alimentation durable :</a:t>
            </a:r>
            <a:endParaRPr lang="fr-FR" altLang="en-US"/>
          </a:p>
          <a:p>
            <a:endParaRPr lang="fr-FR" altLang="en-US"/>
          </a:p>
          <a:p>
            <a:r>
              <a:rPr lang="fr-FR" altLang="en-US"/>
              <a:t>quantité minimale de produits biologiques</a:t>
            </a:r>
            <a:endParaRPr lang="fr-FR" altLang="en-US"/>
          </a:p>
          <a:p>
            <a:r>
              <a:rPr lang="fr-FR" altLang="en-US"/>
              <a:t>offre végétarienne</a:t>
            </a:r>
            <a:endParaRPr lang="fr-FR" altLang="en-US"/>
          </a:p>
          <a:p>
            <a:r>
              <a:rPr lang="fr-FR" altLang="en-US"/>
              <a:t>légumes de saison</a:t>
            </a:r>
            <a:endParaRPr lang="fr-FR" altLang="en-US"/>
          </a:p>
          <a:p>
            <a:r>
              <a:rPr lang="fr-FR" altLang="en-US"/>
              <a:t>mesures en faveur d’une alimentation saine</a:t>
            </a:r>
            <a:endParaRPr lang="fr-FR" altLang="en-US"/>
          </a:p>
          <a:p>
            <a:r>
              <a:rPr lang="fr-FR" altLang="en-US"/>
              <a:t>lutte contre le gaspillage alimentaire</a:t>
            </a:r>
            <a:endParaRPr lang="fr-FR" altLang="en-US"/>
          </a:p>
          <a:p>
            <a:r>
              <a:rPr lang="fr-FR" altLang="en-US"/>
              <a:t>information des consommateurs</a:t>
            </a:r>
            <a:endParaRPr lang="fr-FR" altLang="en-US"/>
          </a:p>
          <a:p>
            <a:r>
              <a:rPr lang="fr-FR" altLang="en-US"/>
              <a:t>Pour atteindre les deuxième et troisième fourchettes, un score est calculé sur une grille de critères optionnels menant plus loin dans l’engagement, par exemple sur l’origine des œufs, l’introduction de produits socialement responsable ou la mise à disposition de l’eau du robinet</a:t>
            </a:r>
            <a:endParaRPr lang="fr-FR" altLang="en-US"/>
          </a:p>
          <a:p>
            <a:endParaRPr lang="fr-FR" altLang="en-US"/>
          </a:p>
          <a:p>
            <a:r>
              <a:rPr lang="fr-FR" altLang="en-US"/>
              <a:t>Le respect des critères est vérifié par un contrôleur indépendant lors de la soumission du dossier de cantidature via des documents à fournir tels que les menus, les factures de fournisseurs et les certifications.</a:t>
            </a:r>
            <a:endParaRPr lang="fr-F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 Je vous remercie  de votre attention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L’alimentation durable</a:t>
            </a:r>
            <a:endParaRPr lang="fr-FR" dirty="0"/>
          </a:p>
        </p:txBody>
      </p:sp>
      <p:sp>
        <p:nvSpPr>
          <p:cNvPr id="3" name="Espace réservé du contenu 2"/>
          <p:cNvSpPr>
            <a:spLocks noGrp="1"/>
          </p:cNvSpPr>
          <p:nvPr>
            <p:ph idx="1"/>
          </p:nvPr>
        </p:nvSpPr>
        <p:spPr/>
        <p:txBody>
          <a:bodyPr>
            <a:normAutofit fontScale="55000" lnSpcReduction="20000"/>
          </a:bodyPr>
          <a:lstStyle/>
          <a:p>
            <a:r>
              <a:rPr lang="fr-FR" dirty="0"/>
              <a:t>Historique de notre projet</a:t>
            </a:r>
            <a:endParaRPr lang="fr-FR" dirty="0"/>
          </a:p>
          <a:p>
            <a:r>
              <a:rPr lang="fr-FR" dirty="0"/>
              <a:t>2010 Utilisation de paniers  bio pour la réalisation de repas à l’école.</a:t>
            </a:r>
            <a:endParaRPr lang="fr-FR" dirty="0"/>
          </a:p>
          <a:p>
            <a:r>
              <a:rPr lang="fr-FR" dirty="0"/>
              <a:t>2011 Volonté de l’école d’avoir une journée Bio</a:t>
            </a:r>
            <a:endParaRPr lang="fr-FR" dirty="0"/>
          </a:p>
          <a:p>
            <a:r>
              <a:rPr lang="fr-FR" dirty="0"/>
              <a:t>2012 début des formations et engagement dans le cycle cuisine durable</a:t>
            </a:r>
            <a:endParaRPr lang="fr-FR" dirty="0"/>
          </a:p>
          <a:p>
            <a:r>
              <a:rPr lang="fr-FR" dirty="0"/>
              <a:t>Si on sait qu’il ne sert à rien de changer le contenu des assiettes si on ne change pas les habitudes des gens, l’école est un des meilleurs endroits pour modifier les comportements.</a:t>
            </a:r>
            <a:endParaRPr lang="fr-FR" dirty="0"/>
          </a:p>
          <a:p>
            <a:pPr>
              <a:buNone/>
            </a:pPr>
            <a:r>
              <a:rPr lang="fr-FR" b="1" dirty="0" smtClean="0"/>
              <a:t>                                                   L'alimentation</a:t>
            </a:r>
            <a:endParaRPr lang="fr-FR" dirty="0"/>
          </a:p>
          <a:p>
            <a:pPr>
              <a:buNone/>
            </a:pPr>
            <a:r>
              <a:rPr lang="fr-FR" dirty="0"/>
              <a:t>Nous le savons très bien, dans les écoles,  l'alimentation c'est comme l'habillement : </a:t>
            </a:r>
            <a:endParaRPr lang="fr-FR" dirty="0"/>
          </a:p>
          <a:p>
            <a:pPr>
              <a:buNone/>
            </a:pPr>
            <a:r>
              <a:rPr lang="fr-FR" dirty="0"/>
              <a:t>« Un signe d'appartenance au groupe »</a:t>
            </a:r>
            <a:endParaRPr lang="fr-FR" dirty="0"/>
          </a:p>
          <a:p>
            <a:pPr>
              <a:buNone/>
            </a:pPr>
            <a:r>
              <a:rPr lang="fr-FR" dirty="0"/>
              <a:t>La cantine scolaire doit </a:t>
            </a:r>
            <a:r>
              <a:rPr lang="fr-FR" dirty="0" smtClean="0"/>
              <a:t>:</a:t>
            </a:r>
            <a:endParaRPr lang="fr-FR" dirty="0" smtClean="0"/>
          </a:p>
          <a:p>
            <a:pPr>
              <a:buNone/>
            </a:pPr>
            <a:r>
              <a:rPr lang="fr-FR" dirty="0"/>
              <a:t> </a:t>
            </a:r>
            <a:r>
              <a:rPr lang="fr-FR" dirty="0" smtClean="0"/>
              <a:t>      non </a:t>
            </a:r>
            <a:r>
              <a:rPr lang="fr-FR" dirty="0"/>
              <a:t>seulement être un endroit de bonne </a:t>
            </a:r>
            <a:r>
              <a:rPr lang="fr-FR" dirty="0" smtClean="0"/>
              <a:t>pratique,</a:t>
            </a:r>
            <a:endParaRPr lang="fr-FR" dirty="0" smtClean="0"/>
          </a:p>
          <a:p>
            <a:pPr>
              <a:buNone/>
            </a:pPr>
            <a:r>
              <a:rPr lang="fr-FR" dirty="0"/>
              <a:t> </a:t>
            </a:r>
            <a:r>
              <a:rPr lang="fr-FR" dirty="0" smtClean="0"/>
              <a:t>      mais </a:t>
            </a:r>
            <a:r>
              <a:rPr lang="fr-FR" dirty="0"/>
              <a:t>également </a:t>
            </a:r>
            <a:r>
              <a:rPr lang="fr-FR" dirty="0" smtClean="0"/>
              <a:t> un </a:t>
            </a:r>
            <a:r>
              <a:rPr lang="fr-FR" dirty="0"/>
              <a:t>laboratoire du goût. </a:t>
            </a:r>
            <a:r>
              <a:rPr lang="fr-FR" dirty="0" smtClean="0"/>
              <a:t> Les </a:t>
            </a:r>
            <a:r>
              <a:rPr lang="fr-FR" dirty="0"/>
              <a:t>enfants </a:t>
            </a:r>
            <a:r>
              <a:rPr lang="fr-FR" dirty="0" smtClean="0"/>
              <a:t> y découvrent </a:t>
            </a:r>
            <a:r>
              <a:rPr lang="fr-FR" dirty="0"/>
              <a:t>et </a:t>
            </a:r>
            <a:r>
              <a:rPr lang="fr-FR" dirty="0" smtClean="0"/>
              <a:t>    apprennent </a:t>
            </a:r>
            <a:r>
              <a:rPr lang="fr-FR" dirty="0"/>
              <a:t>ensemble les règles </a:t>
            </a:r>
            <a:r>
              <a:rPr lang="fr-FR" dirty="0" smtClean="0"/>
              <a:t>alimentaires que </a:t>
            </a:r>
            <a:r>
              <a:rPr lang="fr-FR" dirty="0"/>
              <a:t>la vie familiale ne met pas toujours en évidence.</a:t>
            </a:r>
            <a:endParaRPr lang="fr-FR"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u="sng" dirty="0"/>
              <a:t>Elle s'articulera sur 5 principes</a:t>
            </a:r>
            <a:endParaRPr lang="fr-FR" dirty="0"/>
          </a:p>
          <a:p>
            <a:pPr lvl="2"/>
            <a:r>
              <a:rPr lang="fr-FR" dirty="0"/>
              <a:t>privilégier les fruits et légumes locaux et de saison</a:t>
            </a:r>
            <a:endParaRPr lang="fr-FR" dirty="0"/>
          </a:p>
          <a:p>
            <a:pPr lvl="2"/>
            <a:r>
              <a:rPr lang="fr-FR" dirty="0"/>
              <a:t>diminuer la quantité de protéines animales</a:t>
            </a:r>
            <a:endParaRPr lang="fr-FR" dirty="0"/>
          </a:p>
          <a:p>
            <a:pPr lvl="2"/>
            <a:r>
              <a:rPr lang="fr-FR" dirty="0"/>
              <a:t>privilégier des aliments produits de manière respectueuse de l'environnement</a:t>
            </a:r>
            <a:endParaRPr lang="fr-FR" dirty="0"/>
          </a:p>
          <a:p>
            <a:pPr lvl="2"/>
            <a:r>
              <a:rPr lang="fr-FR" dirty="0"/>
              <a:t>éviter le gaspillage alimentaire </a:t>
            </a:r>
            <a:endParaRPr lang="fr-FR" dirty="0"/>
          </a:p>
          <a:p>
            <a:pPr lvl="2"/>
            <a:r>
              <a:rPr lang="fr-FR" dirty="0"/>
              <a:t>réduire la quantité de déchets</a:t>
            </a:r>
            <a:endParaRPr lang="fr-FR"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576064"/>
          </a:xfrm>
        </p:spPr>
        <p:txBody>
          <a:bodyPr>
            <a:normAutofit fontScale="90000"/>
          </a:bodyPr>
          <a:lstStyle/>
          <a:p>
            <a:r>
              <a:rPr lang="fr-FR" sz="3100" u="sng" dirty="0" smtClean="0"/>
              <a:t>Qui sont les acteurs de ce changement :</a:t>
            </a:r>
            <a:br>
              <a:rPr lang="fr-FR" dirty="0" smtClean="0"/>
            </a:br>
            <a:endParaRPr lang="fr-FR" dirty="0"/>
          </a:p>
        </p:txBody>
      </p:sp>
      <p:sp>
        <p:nvSpPr>
          <p:cNvPr id="3" name="Espace réservé du contenu 2"/>
          <p:cNvSpPr>
            <a:spLocks noGrp="1"/>
          </p:cNvSpPr>
          <p:nvPr>
            <p:ph idx="1"/>
          </p:nvPr>
        </p:nvSpPr>
        <p:spPr/>
        <p:txBody>
          <a:bodyPr>
            <a:normAutofit fontScale="77500" lnSpcReduction="20000"/>
          </a:bodyPr>
          <a:lstStyle/>
          <a:p>
            <a:r>
              <a:rPr lang="fr-FR" sz="3100" dirty="0" smtClean="0">
                <a:latin typeface="Times New Roman" pitchFamily="18" charset="0"/>
                <a:cs typeface="Times New Roman" pitchFamily="18" charset="0"/>
              </a:rPr>
              <a:t>a</a:t>
            </a:r>
            <a:r>
              <a:rPr lang="fr-FR" sz="3100" dirty="0">
                <a:latin typeface="Times New Roman" pitchFamily="18" charset="0"/>
                <a:cs typeface="Times New Roman" pitchFamily="18" charset="0"/>
              </a:rPr>
              <a:t>) Le pouvoir organisateur qui va permettre une étude afin de pouvoir trouver les fournisseurs pouvant assurer l'acheminement des denrées dans le respect des demandes durables.</a:t>
            </a:r>
            <a:endParaRPr lang="fr-FR" sz="3100" dirty="0">
              <a:latin typeface="Times New Roman" pitchFamily="18" charset="0"/>
              <a:cs typeface="Times New Roman" pitchFamily="18" charset="0"/>
            </a:endParaRPr>
          </a:p>
          <a:p>
            <a:r>
              <a:rPr lang="fr-FR" sz="3100" dirty="0">
                <a:latin typeface="Times New Roman" pitchFamily="18" charset="0"/>
                <a:cs typeface="Times New Roman" pitchFamily="18" charset="0"/>
              </a:rPr>
              <a:t>b) Une volonté réelle d'un chef de cuisine réalisant son planning en privilégiant les produits de saison et les productions locales. En effet, il ne faut pas s’orienter au bio avant tout (le calcul de l'acheminement des denrées depuis l'Argentine sous prétexte du bio est ridicule). Il faut privilégier l’utilisation de </a:t>
            </a:r>
            <a:r>
              <a:rPr lang="fr-FR" sz="3100" dirty="0" smtClean="0">
                <a:latin typeface="Times New Roman" pitchFamily="18" charset="0"/>
                <a:cs typeface="Times New Roman" pitchFamily="18" charset="0"/>
              </a:rPr>
              <a:t>produits </a:t>
            </a:r>
            <a:r>
              <a:rPr lang="fr-FR" sz="3100" dirty="0">
                <a:latin typeface="Times New Roman" pitchFamily="18" charset="0"/>
                <a:cs typeface="Times New Roman" pitchFamily="18" charset="0"/>
              </a:rPr>
              <a:t>frais, réaliser ses propres surgelés…</a:t>
            </a:r>
            <a:endParaRPr lang="fr-FR" sz="3100" dirty="0">
              <a:latin typeface="Times New Roman" pitchFamily="18" charset="0"/>
              <a:cs typeface="Times New Roman" pitchFamily="18" charset="0"/>
            </a:endParaRPr>
          </a:p>
          <a:p>
            <a:r>
              <a:rPr lang="fr-FR" sz="3100" dirty="0">
                <a:latin typeface="Times New Roman" pitchFamily="18" charset="0"/>
                <a:cs typeface="Times New Roman" pitchFamily="18" charset="0"/>
              </a:rPr>
              <a:t>c) Le calcul du bon grammage en fonction des âges et du type de produit pour avoir une bonne répartition dans son assiette.</a:t>
            </a:r>
            <a:endParaRPr lang="fr-FR" sz="3100" dirty="0">
              <a:latin typeface="Times New Roman" pitchFamily="18" charset="0"/>
              <a:cs typeface="Times New Roman" pitchFamily="18" charset="0"/>
            </a:endParaRPr>
          </a:p>
          <a:p>
            <a:pPr lvl="2"/>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r>
              <a:rPr lang="fr-FR" sz="2400" dirty="0">
                <a:latin typeface="Times New Roman" pitchFamily="18" charset="0"/>
                <a:cs typeface="Times New Roman" pitchFamily="18" charset="0"/>
              </a:rPr>
              <a:t>d) La responsabilisation du consommateur afin de ne pas avoir de déchets assiettes, apprendre à se resservir.</a:t>
            </a:r>
            <a:endParaRPr lang="fr-FR" sz="2400" dirty="0">
              <a:latin typeface="Times New Roman" pitchFamily="18" charset="0"/>
              <a:cs typeface="Times New Roman" pitchFamily="18" charset="0"/>
            </a:endParaRPr>
          </a:p>
          <a:p>
            <a:r>
              <a:rPr lang="fr-FR" sz="2400" dirty="0">
                <a:latin typeface="Times New Roman" pitchFamily="18" charset="0"/>
                <a:cs typeface="Times New Roman" pitchFamily="18" charset="0"/>
              </a:rPr>
              <a:t>e)  Introduire des ateliers d’initiation à la cuisine pour mettre en évidence les produits de saison et les choix d’achats</a:t>
            </a:r>
            <a:endParaRPr lang="fr-FR" sz="2400" dirty="0">
              <a:latin typeface="Times New Roman" pitchFamily="18" charset="0"/>
              <a:cs typeface="Times New Roman" pitchFamily="18" charset="0"/>
            </a:endParaRPr>
          </a:p>
          <a:p>
            <a:r>
              <a:rPr lang="fr-FR" sz="2400" dirty="0" smtClean="0">
                <a:latin typeface="Times New Roman" pitchFamily="18" charset="0"/>
                <a:cs typeface="Times New Roman" pitchFamily="18" charset="0"/>
              </a:rPr>
              <a:t>f) </a:t>
            </a:r>
            <a:r>
              <a:rPr lang="fr-FR" sz="2400" dirty="0">
                <a:latin typeface="Times New Roman" pitchFamily="18" charset="0"/>
                <a:cs typeface="Times New Roman" pitchFamily="18" charset="0"/>
              </a:rPr>
              <a:t>semer des connaissances</a:t>
            </a:r>
            <a:endParaRPr lang="fr-FR" sz="2400" dirty="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L'école </a:t>
            </a:r>
            <a:r>
              <a:rPr lang="fr-FR" sz="2400" dirty="0">
                <a:latin typeface="Times New Roman" pitchFamily="18" charset="0"/>
                <a:cs typeface="Times New Roman" pitchFamily="18" charset="0"/>
              </a:rPr>
              <a:t>se doit d'être un champ d'expériences qui permettra de comprendre et donc </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d’apprendre à cultiver son propre potager, de découvrir les saisons et </a:t>
            </a:r>
            <a:r>
              <a:rPr lang="fr-FR" sz="2400" dirty="0" smtClean="0">
                <a:latin typeface="Times New Roman" pitchFamily="18" charset="0"/>
                <a:cs typeface="Times New Roman" pitchFamily="18" charset="0"/>
              </a:rPr>
              <a:t>la </a:t>
            </a:r>
            <a:r>
              <a:rPr lang="fr-FR" sz="2400" dirty="0">
                <a:latin typeface="Times New Roman" pitchFamily="18" charset="0"/>
                <a:cs typeface="Times New Roman" pitchFamily="18" charset="0"/>
              </a:rPr>
              <a:t>réalité biologique (une tomate ne pousse pas naturellement en novembre dans notre pays , cela a un prix énergétique).  La mise en place d’un potager est donc à mettre en parallèle avec toute la logique de l’alimentation.</a:t>
            </a:r>
            <a:endParaRPr lang="fr-FR" sz="2400" dirty="0">
              <a:latin typeface="Times New Roman" pitchFamily="18" charset="0"/>
              <a:cs typeface="Times New Roman" pitchFamily="18" charset="0"/>
            </a:endParaRP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déchets  en questions</a:t>
            </a:r>
            <a:endParaRPr lang="fr-FR" dirty="0"/>
          </a:p>
        </p:txBody>
      </p:sp>
      <p:sp>
        <p:nvSpPr>
          <p:cNvPr id="3" name="Espace réservé du contenu 2"/>
          <p:cNvSpPr>
            <a:spLocks noGrp="1"/>
          </p:cNvSpPr>
          <p:nvPr>
            <p:ph idx="1"/>
          </p:nvPr>
        </p:nvSpPr>
        <p:spPr/>
        <p:txBody>
          <a:bodyPr/>
          <a:lstStyle/>
          <a:p>
            <a:pPr>
              <a:buNone/>
            </a:pPr>
            <a:r>
              <a:rPr lang="fr-FR" u="sng" dirty="0"/>
              <a:t>Une politique des déchets dans une école c’est :</a:t>
            </a:r>
            <a:endParaRPr lang="fr-FR" dirty="0"/>
          </a:p>
          <a:p>
            <a:pPr lvl="0"/>
            <a:r>
              <a:rPr lang="fr-FR" dirty="0"/>
              <a:t>Une réflexion sur le type d’achat</a:t>
            </a:r>
            <a:endParaRPr lang="fr-FR" dirty="0"/>
          </a:p>
          <a:p>
            <a:pPr lvl="0"/>
            <a:r>
              <a:rPr lang="fr-FR" dirty="0"/>
              <a:t>Une nouvelle manière de travailler en cuisine</a:t>
            </a:r>
            <a:endParaRPr lang="fr-FR" dirty="0"/>
          </a:p>
          <a:p>
            <a:pPr lvl="0"/>
            <a:r>
              <a:rPr lang="fr-FR" dirty="0"/>
              <a:t>Une réflexion sur le grammage des assiettes</a:t>
            </a:r>
            <a:endParaRPr lang="fr-FR" dirty="0"/>
          </a:p>
          <a:p>
            <a:pPr lvl="0"/>
            <a:r>
              <a:rPr lang="fr-FR" dirty="0"/>
              <a:t>Une éducation à la gestion de son assiette</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70000" lnSpcReduction="20000"/>
          </a:bodyPr>
          <a:lstStyle/>
          <a:p>
            <a:r>
              <a:rPr lang="fr-FR" sz="3400" dirty="0">
                <a:latin typeface="Times New Roman" pitchFamily="18" charset="0"/>
                <a:cs typeface="Times New Roman" pitchFamily="18" charset="0"/>
              </a:rPr>
              <a:t>1)  Une réflexion sur le type d’achat :</a:t>
            </a:r>
            <a:endParaRPr lang="fr-FR" sz="3400" dirty="0">
              <a:latin typeface="Times New Roman" pitchFamily="18" charset="0"/>
              <a:cs typeface="Times New Roman" pitchFamily="18" charset="0"/>
            </a:endParaRPr>
          </a:p>
          <a:p>
            <a:pPr>
              <a:buNone/>
            </a:pPr>
            <a:r>
              <a:rPr lang="fr-FR" sz="3400" dirty="0" smtClean="0">
                <a:latin typeface="Times New Roman" pitchFamily="18" charset="0"/>
                <a:cs typeface="Times New Roman" pitchFamily="18" charset="0"/>
              </a:rPr>
              <a:t>      Le </a:t>
            </a:r>
            <a:r>
              <a:rPr lang="fr-FR" sz="3400" dirty="0">
                <a:latin typeface="Times New Roman" pitchFamily="18" charset="0"/>
                <a:cs typeface="Times New Roman" pitchFamily="18" charset="0"/>
              </a:rPr>
              <a:t>fait de passer à un mode de cuisine avec 80 à 90% de produits frais peut provoquer une augmentation des déchets de production des repas.  Il est donc essentiel de revoir sa politique </a:t>
            </a:r>
            <a:r>
              <a:rPr lang="fr-FR" sz="3400" dirty="0" smtClean="0">
                <a:latin typeface="Times New Roman" pitchFamily="18" charset="0"/>
                <a:cs typeface="Times New Roman" pitchFamily="18" charset="0"/>
              </a:rPr>
              <a:t>d’achats, contrôler la qualité et la quantité.</a:t>
            </a:r>
            <a:endParaRPr lang="fr-FR" sz="3400" dirty="0">
              <a:latin typeface="Times New Roman" pitchFamily="18" charset="0"/>
              <a:cs typeface="Times New Roman" pitchFamily="18" charset="0"/>
            </a:endParaRPr>
          </a:p>
          <a:p>
            <a:pPr>
              <a:buNone/>
            </a:pPr>
            <a:r>
              <a:rPr lang="fr-FR" sz="3400" dirty="0" smtClean="0">
                <a:latin typeface="Times New Roman" pitchFamily="18" charset="0"/>
                <a:cs typeface="Times New Roman" pitchFamily="18" charset="0"/>
              </a:rPr>
              <a:t>      Livraison bihebdomadaire </a:t>
            </a:r>
            <a:r>
              <a:rPr lang="fr-FR" sz="3400" dirty="0">
                <a:latin typeface="Times New Roman" pitchFamily="18" charset="0"/>
                <a:cs typeface="Times New Roman" pitchFamily="18" charset="0"/>
              </a:rPr>
              <a:t>pour ne pas avoir des produits abimés lors de la création des repas , une bonne gestion de la chambre froide, mise en sacs surgelés de certains aliments pour pouvoir  les réemployer plus tard en soupe ou en purée.</a:t>
            </a:r>
            <a:endParaRPr lang="fr-FR" sz="3400" dirty="0">
              <a:latin typeface="Times New Roman" pitchFamily="18" charset="0"/>
              <a:cs typeface="Times New Roman" pitchFamily="18" charset="0"/>
            </a:endParaRPr>
          </a:p>
          <a:p>
            <a:endParaRPr lang="fr-FR" sz="3400" dirty="0" smtClean="0">
              <a:latin typeface="Times New Roman" pitchFamily="18" charset="0"/>
              <a:cs typeface="Times New Roman" pitchFamily="18" charset="0"/>
            </a:endParaRPr>
          </a:p>
          <a:p>
            <a:r>
              <a:rPr lang="fr-FR" sz="3400" dirty="0" smtClean="0">
                <a:latin typeface="Times New Roman" pitchFamily="18" charset="0"/>
                <a:cs typeface="Times New Roman" pitchFamily="18" charset="0"/>
              </a:rPr>
              <a:t>2</a:t>
            </a:r>
            <a:r>
              <a:rPr lang="fr-FR" sz="3400" dirty="0">
                <a:latin typeface="Times New Roman" pitchFamily="18" charset="0"/>
                <a:cs typeface="Times New Roman" pitchFamily="18" charset="0"/>
              </a:rPr>
              <a:t>) Une nouvelle manière de travailler en cuisine :</a:t>
            </a:r>
            <a:endParaRPr lang="fr-FR" sz="3400" dirty="0">
              <a:latin typeface="Times New Roman" pitchFamily="18" charset="0"/>
              <a:cs typeface="Times New Roman" pitchFamily="18" charset="0"/>
            </a:endParaRPr>
          </a:p>
          <a:p>
            <a:pPr>
              <a:buNone/>
            </a:pPr>
            <a:r>
              <a:rPr lang="fr-FR" sz="3400" dirty="0" smtClean="0">
                <a:latin typeface="Times New Roman" pitchFamily="18" charset="0"/>
                <a:cs typeface="Times New Roman" pitchFamily="18" charset="0"/>
              </a:rPr>
              <a:t>      Tant </a:t>
            </a:r>
            <a:r>
              <a:rPr lang="fr-FR" sz="3400" dirty="0">
                <a:latin typeface="Times New Roman" pitchFamily="18" charset="0"/>
                <a:cs typeface="Times New Roman" pitchFamily="18" charset="0"/>
              </a:rPr>
              <a:t>au niveau de la découpe que du nettoyage des légumes (peler ou brosser), utilisation des produits bio.</a:t>
            </a:r>
            <a:endParaRPr lang="fr-FR" sz="3400" dirty="0">
              <a:latin typeface="Times New Roman" pitchFamily="18" charset="0"/>
              <a:cs typeface="Times New Roman" pitchFamily="18" charset="0"/>
            </a:endParaRPr>
          </a:p>
          <a:p>
            <a:pPr>
              <a:buNone/>
            </a:pPr>
            <a:r>
              <a:rPr lang="fr-FR" sz="3400" dirty="0" smtClean="0">
                <a:latin typeface="Times New Roman" pitchFamily="18" charset="0"/>
                <a:cs typeface="Times New Roman" pitchFamily="18" charset="0"/>
              </a:rPr>
              <a:t>      Mieux </a:t>
            </a:r>
            <a:r>
              <a:rPr lang="fr-FR" sz="3400" dirty="0">
                <a:latin typeface="Times New Roman" pitchFamily="18" charset="0"/>
                <a:cs typeface="Times New Roman" pitchFamily="18" charset="0"/>
              </a:rPr>
              <a:t>connaitre les légumes, les périodes durant lesquelles on peut manger la peau (pour le </a:t>
            </a:r>
            <a:r>
              <a:rPr lang="fr-FR" sz="3400" dirty="0" smtClean="0">
                <a:latin typeface="Times New Roman" pitchFamily="18" charset="0"/>
                <a:cs typeface="Times New Roman" pitchFamily="18" charset="0"/>
              </a:rPr>
              <a:t>potimarron les carottes </a:t>
            </a:r>
            <a:r>
              <a:rPr lang="fr-FR" sz="3400" dirty="0">
                <a:latin typeface="Times New Roman" pitchFamily="18" charset="0"/>
                <a:cs typeface="Times New Roman" pitchFamily="18" charset="0"/>
              </a:rPr>
              <a:t>par exemple), peut modifier de façon considérable la quantité des déchets.</a:t>
            </a:r>
            <a:endParaRPr lang="fr-FR" sz="3400" dirty="0">
              <a:latin typeface="Times New Roman" pitchFamily="18" charset="0"/>
              <a:cs typeface="Times New Roman" pitchFamily="18" charset="0"/>
            </a:endParaRP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92500"/>
          </a:bodyPr>
          <a:lstStyle/>
          <a:p>
            <a:r>
              <a:rPr lang="fr-FR" sz="2400" dirty="0">
                <a:latin typeface="Times New Roman" pitchFamily="18" charset="0"/>
                <a:cs typeface="Times New Roman" pitchFamily="18" charset="0"/>
              </a:rPr>
              <a:t>3) Une  réflexion sur le grammage des assiettes :</a:t>
            </a:r>
            <a:endParaRPr lang="fr-FR" sz="2400" dirty="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Il </a:t>
            </a:r>
            <a:r>
              <a:rPr lang="fr-FR" sz="2400" dirty="0">
                <a:latin typeface="Times New Roman" pitchFamily="18" charset="0"/>
                <a:cs typeface="Times New Roman" pitchFamily="18" charset="0"/>
              </a:rPr>
              <a:t>est évident qu’en améliorant la qualité des assiettes, on va provoquer une réaction d’envie d’avoir plus. Il faut absolument résister  à cette flatterie qui peut être très perverse dans le </a:t>
            </a:r>
            <a:r>
              <a:rPr lang="fr-FR" sz="2400" dirty="0" err="1">
                <a:latin typeface="Times New Roman" pitchFamily="18" charset="0"/>
                <a:cs typeface="Times New Roman" pitchFamily="18" charset="0"/>
              </a:rPr>
              <a:t>food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cost</a:t>
            </a:r>
            <a:r>
              <a:rPr lang="fr-FR" sz="2400" dirty="0">
                <a:latin typeface="Times New Roman" pitchFamily="18" charset="0"/>
                <a:cs typeface="Times New Roman" pitchFamily="18" charset="0"/>
              </a:rPr>
              <a:t> . </a:t>
            </a:r>
            <a:endParaRPr lang="fr-FR" sz="2400" dirty="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L’augmentation </a:t>
            </a:r>
            <a:r>
              <a:rPr lang="fr-FR" sz="2400" dirty="0">
                <a:latin typeface="Times New Roman" pitchFamily="18" charset="0"/>
                <a:cs typeface="Times New Roman" pitchFamily="18" charset="0"/>
              </a:rPr>
              <a:t>des prix d’achats pour les produits bio (ou de porc de plein air ou poulet)  ne peut être compensée que par une gestion très stricte des surplus. Mais on pourra, a contrario, augmenter la part de légume en travaillant avec des légumes de saison. </a:t>
            </a:r>
            <a:endParaRPr lang="fr-FR" sz="2400" dirty="0">
              <a:latin typeface="Times New Roman" pitchFamily="18" charset="0"/>
              <a:cs typeface="Times New Roman" pitchFamily="18" charset="0"/>
            </a:endParaRPr>
          </a:p>
          <a:p>
            <a:r>
              <a:rPr lang="fr-FR" sz="2400" dirty="0" smtClean="0">
                <a:latin typeface="Times New Roman" pitchFamily="18" charset="0"/>
                <a:cs typeface="Times New Roman" pitchFamily="18" charset="0"/>
              </a:rPr>
              <a:t>4) Une éducation à la gestion de son assiette :</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L’enfant va naturellement ne prendre dans son assiette que ce qu’il aime et de façon assez irrationnelle selon son appétit de l’instant, les copains qui l’entourent, ou son humeur.</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Il est donc important de lui donner des repères et des règles qui vont le guider vers une gestion raisonnable de son alimentation.</a:t>
            </a:r>
            <a:endParaRPr lang="fr-FR" sz="2400" dirty="0" smtClean="0">
              <a:latin typeface="Times New Roman" pitchFamily="18" charset="0"/>
              <a:cs typeface="Times New Roman" pitchFamily="18" charset="0"/>
            </a:endParaRP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8229600" cy="850106"/>
          </a:xfrm>
        </p:spPr>
        <p:txBody>
          <a:bodyPr>
            <a:normAutofit fontScale="90000"/>
          </a:bodyPr>
          <a:lstStyle/>
          <a:p>
            <a:r>
              <a:rPr lang="fr-FR" sz="3100" dirty="0"/>
              <a:t>Démarche entreprise au sein de l’école pour la gestion des déchets</a:t>
            </a:r>
            <a:br>
              <a:rPr lang="fr-FR" dirty="0"/>
            </a:br>
            <a:endParaRPr lang="fr-FR" dirty="0"/>
          </a:p>
        </p:txBody>
      </p:sp>
      <p:sp>
        <p:nvSpPr>
          <p:cNvPr id="3" name="Espace réservé du contenu 2"/>
          <p:cNvSpPr>
            <a:spLocks noGrp="1"/>
          </p:cNvSpPr>
          <p:nvPr>
            <p:ph idx="1"/>
          </p:nvPr>
        </p:nvSpPr>
        <p:spPr>
          <a:xfrm>
            <a:off x="467544" y="1340768"/>
            <a:ext cx="8229600" cy="5112568"/>
          </a:xfrm>
        </p:spPr>
        <p:txBody>
          <a:bodyPr>
            <a:normAutofit/>
          </a:bodyPr>
          <a:lstStyle/>
          <a:p>
            <a:pPr lvl="0"/>
            <a:r>
              <a:rPr lang="fr-FR" sz="2400" dirty="0" smtClean="0">
                <a:latin typeface="Times New Roman" pitchFamily="18" charset="0"/>
                <a:cs typeface="Times New Roman" pitchFamily="18" charset="0"/>
              </a:rPr>
              <a:t>1)La </a:t>
            </a:r>
            <a:r>
              <a:rPr lang="fr-FR" sz="2400" dirty="0">
                <a:latin typeface="Times New Roman" pitchFamily="18" charset="0"/>
                <a:cs typeface="Times New Roman" pitchFamily="18" charset="0"/>
              </a:rPr>
              <a:t>création d’un compost</a:t>
            </a:r>
            <a:endParaRPr lang="fr-FR" sz="2400" dirty="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Après </a:t>
            </a:r>
            <a:r>
              <a:rPr lang="fr-FR" sz="2400" dirty="0">
                <a:latin typeface="Times New Roman" pitchFamily="18" charset="0"/>
                <a:cs typeface="Times New Roman" pitchFamily="18" charset="0"/>
              </a:rPr>
              <a:t>une révision des pratiques en cuisine, il a été décidé que les déchets végétaux de production alimentaire non cuisinés seraient éliminés et transformés dans un </a:t>
            </a:r>
            <a:r>
              <a:rPr lang="fr-FR" sz="2400" dirty="0" smtClean="0">
                <a:latin typeface="Times New Roman" pitchFamily="18" charset="0"/>
                <a:cs typeface="Times New Roman" pitchFamily="18" charset="0"/>
              </a:rPr>
              <a:t>compost.</a:t>
            </a:r>
            <a:endParaRPr lang="fr-FR" sz="2400" dirty="0" smtClean="0">
              <a:latin typeface="Times New Roman" pitchFamily="18" charset="0"/>
              <a:cs typeface="Times New Roman" pitchFamily="18" charset="0"/>
            </a:endParaRPr>
          </a:p>
          <a:p>
            <a:pPr>
              <a:buNone/>
            </a:pP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      Deux étapes</a:t>
            </a:r>
            <a:endParaRPr lang="fr-FR" sz="2400" dirty="0" smtClean="0">
              <a:latin typeface="Times New Roman" pitchFamily="18" charset="0"/>
              <a:cs typeface="Times New Roman" pitchFamily="18" charset="0"/>
            </a:endParaRPr>
          </a:p>
          <a:p>
            <a:pPr>
              <a:buNone/>
            </a:pP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    A)  La </a:t>
            </a:r>
            <a:r>
              <a:rPr lang="fr-FR" sz="2400" dirty="0">
                <a:latin typeface="Times New Roman" pitchFamily="18" charset="0"/>
                <a:cs typeface="Times New Roman" pitchFamily="18" charset="0"/>
              </a:rPr>
              <a:t>cuisine se charge de </a:t>
            </a:r>
            <a:r>
              <a:rPr lang="fr-FR" sz="2400" dirty="0" smtClean="0">
                <a:latin typeface="Times New Roman" pitchFamily="18" charset="0"/>
                <a:cs typeface="Times New Roman" pitchFamily="18" charset="0"/>
              </a:rPr>
              <a:t>rassembler  </a:t>
            </a:r>
            <a:r>
              <a:rPr lang="fr-FR" sz="2400" dirty="0">
                <a:latin typeface="Times New Roman" pitchFamily="18" charset="0"/>
                <a:cs typeface="Times New Roman" pitchFamily="18" charset="0"/>
              </a:rPr>
              <a:t>tous les déchets.</a:t>
            </a:r>
            <a:endParaRPr lang="fr-FR" sz="2400" dirty="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B)   Deux </a:t>
            </a:r>
            <a:r>
              <a:rPr lang="fr-FR" sz="2400" dirty="0">
                <a:latin typeface="Times New Roman" pitchFamily="18" charset="0"/>
                <a:cs typeface="Times New Roman" pitchFamily="18" charset="0"/>
              </a:rPr>
              <a:t>classes de l’école sont chargées de la gestion du compost, c’est à dire aller chercher à 11h les déchets et les porter au </a:t>
            </a:r>
            <a:r>
              <a:rPr lang="fr-FR" sz="2400" dirty="0" smtClean="0">
                <a:latin typeface="Times New Roman" pitchFamily="18" charset="0"/>
                <a:cs typeface="Times New Roman" pitchFamily="18" charset="0"/>
              </a:rPr>
              <a:t>compost.</a:t>
            </a:r>
            <a:endParaRPr lang="fr-FR" sz="2400" dirty="0" smtClean="0">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buNone/>
            </a:pPr>
            <a:endParaRPr lang="fr-FR" sz="9600" dirty="0"/>
          </a:p>
          <a:p>
            <a:pPr>
              <a:buNone/>
            </a:pPr>
            <a:endParaRPr lang="fr-FR" sz="9600" dirty="0" smtClean="0"/>
          </a:p>
          <a:p>
            <a:pPr>
              <a:buNone/>
            </a:pPr>
            <a:endParaRPr lang="fr-FR" sz="9600" dirty="0"/>
          </a:p>
        </p:txBody>
      </p:sp>
      <p:pic>
        <p:nvPicPr>
          <p:cNvPr id="4" name="Image 3" descr="composte.jpg"/>
          <p:cNvPicPr>
            <a:picLocks noChangeAspect="1"/>
          </p:cNvPicPr>
          <p:nvPr/>
        </p:nvPicPr>
        <p:blipFill>
          <a:blip r:embed="rId1" cstate="print"/>
          <a:stretch>
            <a:fillRect/>
          </a:stretch>
        </p:blipFill>
        <p:spPr>
          <a:xfrm>
            <a:off x="5004048" y="4725144"/>
            <a:ext cx="2327920" cy="1745940"/>
          </a:xfrm>
          <a:prstGeom prst="rect">
            <a:avLst/>
          </a:prstGeom>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7795</Words>
  <Application>WPS Presentation</Application>
  <PresentationFormat>Affichage à l'écran (4:3)</PresentationFormat>
  <Paragraphs>129</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Thème Office</vt:lpstr>
      <vt:lpstr>Ecole Decroly</vt:lpstr>
      <vt:lpstr>L’alimentation durable</vt:lpstr>
      <vt:lpstr>PowerPoint 演示文稿</vt:lpstr>
      <vt:lpstr>Qui sont les acteurs de ce changement : </vt:lpstr>
      <vt:lpstr>PowerPoint 演示文稿</vt:lpstr>
      <vt:lpstr>Les déchets  en questions</vt:lpstr>
      <vt:lpstr>PowerPoint 演示文稿</vt:lpstr>
      <vt:lpstr>PowerPoint 演示文稿</vt:lpstr>
      <vt:lpstr>Démarche entreprise au sein de l’école pour la gestion des déchets </vt:lpstr>
      <vt:lpstr>PowerPoint 演示文稿</vt:lpstr>
      <vt:lpstr>PowerPoint 演示文稿</vt:lpstr>
      <vt:lpstr> 3) Calcul des déchets assiettes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Ecole Decroly</dc:title>
  <dc:creator>franklin audag</dc:creator>
  <cp:lastModifiedBy>Hp 6005</cp:lastModifiedBy>
  <cp:revision>15</cp:revision>
  <dcterms:created xsi:type="dcterms:W3CDTF">2016-10-17T15:03:00Z</dcterms:created>
  <dcterms:modified xsi:type="dcterms:W3CDTF">2016-11-07T12:27:46Z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1036-10.1.0.5674</vt:lpwstr>
  </property>
</Properties>
</file>